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7" r:id="rId2"/>
    <p:sldId id="293" r:id="rId3"/>
    <p:sldId id="261" r:id="rId4"/>
    <p:sldId id="266" r:id="rId5"/>
    <p:sldId id="267" r:id="rId6"/>
    <p:sldId id="268" r:id="rId7"/>
    <p:sldId id="269" r:id="rId8"/>
    <p:sldId id="281" r:id="rId9"/>
    <p:sldId id="282" r:id="rId10"/>
    <p:sldId id="295" r:id="rId11"/>
    <p:sldId id="296" r:id="rId12"/>
    <p:sldId id="270" r:id="rId13"/>
    <p:sldId id="271" r:id="rId14"/>
    <p:sldId id="272" r:id="rId15"/>
    <p:sldId id="273" r:id="rId16"/>
    <p:sldId id="274" r:id="rId17"/>
    <p:sldId id="275" r:id="rId18"/>
    <p:sldId id="291" r:id="rId19"/>
    <p:sldId id="294" r:id="rId20"/>
    <p:sldId id="262" r:id="rId21"/>
    <p:sldId id="277" r:id="rId22"/>
    <p:sldId id="265" r:id="rId23"/>
    <p:sldId id="278" r:id="rId24"/>
    <p:sldId id="279" r:id="rId25"/>
    <p:sldId id="284" r:id="rId26"/>
    <p:sldId id="285" r:id="rId27"/>
    <p:sldId id="286" r:id="rId28"/>
    <p:sldId id="287" r:id="rId29"/>
    <p:sldId id="280" r:id="rId30"/>
    <p:sldId id="288" r:id="rId31"/>
    <p:sldId id="289" r:id="rId32"/>
    <p:sldId id="290" r:id="rId33"/>
    <p:sldId id="292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00"/>
    <a:srgbClr val="5F5F5F"/>
    <a:srgbClr val="4D4D4D"/>
    <a:srgbClr val="146622"/>
    <a:srgbClr val="46DA5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272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61D3A-D6B7-4F02-B065-A8500AFA6223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35195-B6B2-41B0-BDAF-48E9C591EA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BDBFE-C0AD-47AB-B86F-B253EED3D95C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ABF80-F9DA-47F0-B6B3-EF3C17379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C28B6-DA25-4A01-8116-D8D9870971E6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A8F4F-1E9D-4803-BBF9-3D0A1726B2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D48EF-C3E8-4061-A488-80EE4E48A2FC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E4862-5535-4CCB-93AF-B95DCAA571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6B1A5-D5CF-421D-98C8-EAC121C50629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AF6ED-986A-4D95-88DF-55586047C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39300-FFED-43E5-B64A-0248A52C31DA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708BF-538D-4AB1-AD1B-3F5AF25CC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9B12A-8075-4375-9FDE-2FD56521E8FD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5170D-926B-4F1F-BA70-CB159D56E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DE01C-0DCE-4E18-8E48-AF9D007EE66A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D3AB3-E552-4BBE-B493-259FEE0198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71731-A2F1-40CB-93B0-B2AFE26A1E9C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2E8A9-9A90-4E52-B612-B05B0564C9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3D83-0D1F-4791-9EA9-A0F97C3B99BE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0BAE2-872E-40B2-A3F1-C1B88945E8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7D446-6181-45DA-8226-20897CD56CF0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C48B6-EDAB-427C-9DD4-13C0D5C35A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52B358D-9CFB-4C6C-8C71-1A23572EA672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8BC3A2CD-9E38-4798-9083-65AC2567D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28" r:id="rId4"/>
    <p:sldLayoutId id="2147484034" r:id="rId5"/>
    <p:sldLayoutId id="2147484029" r:id="rId6"/>
    <p:sldLayoutId id="2147484035" r:id="rId7"/>
    <p:sldLayoutId id="2147484036" r:id="rId8"/>
    <p:sldLayoutId id="2147484037" r:id="rId9"/>
    <p:sldLayoutId id="2147484030" r:id="rId10"/>
    <p:sldLayoutId id="21474840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ktv.tv/calendar/2017/08/10" TargetMode="External"/><Relationship Id="rId2" Type="http://schemas.openxmlformats.org/officeDocument/2006/relationships/hyperlink" Target="http://sktv.tv/calendar/2017/08/1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admuvelka.ru/city/semia-i-gorod/index.php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uvelka.ru/city/semia-i-gorod/index.php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uvelka.ru/about/info/news/7889/?sphrase_id=11572" TargetMode="External"/><Relationship Id="rId2" Type="http://schemas.openxmlformats.org/officeDocument/2006/relationships/hyperlink" Target="http://uvelka74.ru/news/1700-Uvelchane-rasskazhut-o-rabote-po-podderzhke-semey-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uvelka74.ru/news/1717-Yuzhnouralcy-vstrechali-Den-semi" TargetMode="External"/><Relationship Id="rId3" Type="http://schemas.openxmlformats.org/officeDocument/2006/relationships/hyperlink" Target="http://uvelka74.ru/news/1695-Uvelskaya-semya-poluchila-sredstva-na-zhile-" TargetMode="External"/><Relationship Id="rId7" Type="http://schemas.openxmlformats.org/officeDocument/2006/relationships/hyperlink" Target="http://uvelka74.ru/photoreports/1716-Yunym-uvelchanam-rasskazali-o-roli-semi" TargetMode="External"/><Relationship Id="rId12" Type="http://schemas.openxmlformats.org/officeDocument/2006/relationships/hyperlink" Target="http://uvelka74.ru/news/1735-Uvelskiy-preobrazhaetsya" TargetMode="External"/><Relationship Id="rId2" Type="http://schemas.openxmlformats.org/officeDocument/2006/relationships/hyperlink" Target="http://uvelka74.ru/news/1681-V-Uvelskom-otkryli-letniy-sezon-otdyha-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velka74.ru/photoreports/1703-Yunye-uvelchane-otdohnuli-v-%C2%ABVoshode%C2%BB-" TargetMode="External"/><Relationship Id="rId11" Type="http://schemas.openxmlformats.org/officeDocument/2006/relationships/hyperlink" Target="http://uvelka74.ru/photoreports/1732-Uvelchane-vstretili-%C2%ABolimpiyskiy%C2%BB-ogon" TargetMode="External"/><Relationship Id="rId5" Type="http://schemas.openxmlformats.org/officeDocument/2006/relationships/hyperlink" Target="http://uvelka74.ru/news/1700-Uvelchane-rasskazhut-o-rabote-po-podderzhke-semey-" TargetMode="External"/><Relationship Id="rId10" Type="http://schemas.openxmlformats.org/officeDocument/2006/relationships/hyperlink" Target="http://uvelka74.ru/news/1727-V-Uvelskom-prohodit-letnyaya-kampaniya" TargetMode="External"/><Relationship Id="rId4" Type="http://schemas.openxmlformats.org/officeDocument/2006/relationships/hyperlink" Target="http://uvelka74.ru/news/1698-Uvelskie-predpriyatiya-prinyali-podrostkov-na-rabotu" TargetMode="External"/><Relationship Id="rId9" Type="http://schemas.openxmlformats.org/officeDocument/2006/relationships/hyperlink" Target="http://uvelka74.ru/news/1718-V-Uvelskom-obustroili-novye-igrovye-zony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uvelka74.ru/articles/1749-Elena-Moshkina:-%C2%ABMoya-semya-%E2%80%94-moya-pristan%C2%BB" TargetMode="External"/><Relationship Id="rId7" Type="http://schemas.openxmlformats.org/officeDocument/2006/relationships/hyperlink" Target="http://uvelka74.ru/news/1788-Uvelchane-uvideli-starinnye-svadebnye-eksponaty" TargetMode="External"/><Relationship Id="rId2" Type="http://schemas.openxmlformats.org/officeDocument/2006/relationships/hyperlink" Target="http://uvelka74.ru/photoreports/1745-Uvelchane-gotovyatsya-k-novosely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velka74.ru/photoreports/1778-Uvelskiy-UPFR-pozdravil-detey-s-dnem-znaniy" TargetMode="External"/><Relationship Id="rId5" Type="http://schemas.openxmlformats.org/officeDocument/2006/relationships/hyperlink" Target="http://uvelka74.ru/news/1769-Uvelchanam-vruchili-rossiyskiy-trikolor" TargetMode="External"/><Relationship Id="rId4" Type="http://schemas.openxmlformats.org/officeDocument/2006/relationships/hyperlink" Target="http://uvelka74.ru/news/1767-Yunyh-uvelchan-pozdravila-chempionka-mira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sktv.tv/calendar/2017/06/06" TargetMode="External"/><Relationship Id="rId7" Type="http://schemas.openxmlformats.org/officeDocument/2006/relationships/hyperlink" Target="http://sktv.tv/calendar/2017/06/27" TargetMode="External"/><Relationship Id="rId2" Type="http://schemas.openxmlformats.org/officeDocument/2006/relationships/hyperlink" Target="http://sktv.tv/calendar/2017/06/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ktv.tv/calendar/2017/06/15" TargetMode="External"/><Relationship Id="rId5" Type="http://schemas.openxmlformats.org/officeDocument/2006/relationships/hyperlink" Target="http://sktv.tv/calendar/2017/06/13" TargetMode="External"/><Relationship Id="rId4" Type="http://schemas.openxmlformats.org/officeDocument/2006/relationships/hyperlink" Target="http://sktv.tv/calendar/2017/06/0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velkasp.ru/regulatory/normative/7207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velka74.ru/news/1700-Uvelchane-rasskazhut-o-rabote-po-podderzhke-semey-" TargetMode="External"/><Relationship Id="rId5" Type="http://schemas.openxmlformats.org/officeDocument/2006/relationships/hyperlink" Target="http://www.admuvelka.ru/city/semia-i-gorod/semselsovet/index.php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sktv.tv/calendar/2017/07/27" TargetMode="External"/><Relationship Id="rId3" Type="http://schemas.openxmlformats.org/officeDocument/2006/relationships/hyperlink" Target="http://sktv.tv/calendar/2017/07/06" TargetMode="External"/><Relationship Id="rId7" Type="http://schemas.openxmlformats.org/officeDocument/2006/relationships/hyperlink" Target="http://sktv.tv/calendar/2017/07/25" TargetMode="External"/><Relationship Id="rId2" Type="http://schemas.openxmlformats.org/officeDocument/2006/relationships/hyperlink" Target="http://sktv.tv/calendar/2017/07/0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ktv.tv/calendar/2017/07/20" TargetMode="External"/><Relationship Id="rId5" Type="http://schemas.openxmlformats.org/officeDocument/2006/relationships/hyperlink" Target="http://sktv.tv/calendar/2017/07/13" TargetMode="External"/><Relationship Id="rId4" Type="http://schemas.openxmlformats.org/officeDocument/2006/relationships/hyperlink" Target="http://sktv.tv/calendar/2017/07/11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sktv.tv/calendar/2017/08/29" TargetMode="External"/><Relationship Id="rId3" Type="http://schemas.openxmlformats.org/officeDocument/2006/relationships/hyperlink" Target="http://sktv.tv/calendar/2017/08/03" TargetMode="External"/><Relationship Id="rId7" Type="http://schemas.openxmlformats.org/officeDocument/2006/relationships/hyperlink" Target="http://sktv.tv/calendar/2017/08/22" TargetMode="External"/><Relationship Id="rId2" Type="http://schemas.openxmlformats.org/officeDocument/2006/relationships/hyperlink" Target="http://sktv.tv/calendar/2017/08/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ktv.tv/calendar/2017/08/17" TargetMode="External"/><Relationship Id="rId5" Type="http://schemas.openxmlformats.org/officeDocument/2006/relationships/hyperlink" Target="http://sktv.tv/calendar/2017/08/15" TargetMode="External"/><Relationship Id="rId4" Type="http://schemas.openxmlformats.org/officeDocument/2006/relationships/hyperlink" Target="http://sktv.tv/calendar/2017/08/10" TargetMode="External"/><Relationship Id="rId9" Type="http://schemas.openxmlformats.org/officeDocument/2006/relationships/hyperlink" Target="http://sktv.tv/calendar/2017/08/3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sktv.tv/calendar/2017/09/07" TargetMode="External"/><Relationship Id="rId2" Type="http://schemas.openxmlformats.org/officeDocument/2006/relationships/hyperlink" Target="http://sktv.tv/calendar/2017/09/0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ktv.tv/calendar/2017/09/19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3"/>
          <p:cNvPicPr>
            <a:picLocks noChangeAspect="1"/>
          </p:cNvPicPr>
          <p:nvPr/>
        </p:nvPicPr>
        <p:blipFill>
          <a:blip r:embed="rId3" cstate="print"/>
          <a:srcRect r="60237" b="27678"/>
          <a:stretch>
            <a:fillRect/>
          </a:stretch>
        </p:blipFill>
        <p:spPr bwMode="auto">
          <a:xfrm>
            <a:off x="0" y="4232275"/>
            <a:ext cx="341947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Рисунок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188913"/>
            <a:ext cx="25146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Box 5"/>
          <p:cNvSpPr txBox="1">
            <a:spLocks noChangeArrowheads="1"/>
          </p:cNvSpPr>
          <p:nvPr/>
        </p:nvSpPr>
        <p:spPr bwMode="auto">
          <a:xfrm>
            <a:off x="1619250" y="1844675"/>
            <a:ext cx="67691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146622"/>
                </a:solidFill>
                <a:latin typeface="Times New Roman" pitchFamily="18" charset="0"/>
                <a:cs typeface="Times New Roman" pitchFamily="18" charset="0"/>
              </a:rPr>
              <a:t>Конкурс городов России «Семья и город – растем вместе»</a:t>
            </a:r>
          </a:p>
          <a:p>
            <a:pPr algn="ctr"/>
            <a:r>
              <a:rPr lang="ru-RU" sz="2800" b="1">
                <a:solidFill>
                  <a:srgbClr val="146622"/>
                </a:solidFill>
                <a:latin typeface="Times New Roman" pitchFamily="18" charset="0"/>
                <a:cs typeface="Times New Roman" pitchFamily="18" charset="0"/>
              </a:rPr>
              <a:t>Участник – Увельское сельское поселение (Увельский муниципальный район, Челябинская область).</a:t>
            </a:r>
          </a:p>
          <a:p>
            <a:pPr algn="ctr"/>
            <a:endParaRPr lang="ru-RU" sz="2800" b="1">
              <a:solidFill>
                <a:srgbClr val="14662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>
                <a:solidFill>
                  <a:srgbClr val="146622"/>
                </a:solidFill>
                <a:latin typeface="Times New Roman" pitchFamily="18" charset="0"/>
                <a:cs typeface="Times New Roman" pitchFamily="18" charset="0"/>
              </a:rPr>
              <a:t>Отчет по конкурсному заданию № 1</a:t>
            </a:r>
          </a:p>
          <a:p>
            <a:pPr algn="ctr"/>
            <a:r>
              <a:rPr lang="ru-RU" sz="2800" b="1">
                <a:solidFill>
                  <a:srgbClr val="146622"/>
                </a:solidFill>
                <a:latin typeface="Times New Roman" pitchFamily="18" charset="0"/>
                <a:cs typeface="Times New Roman" pitchFamily="18" charset="0"/>
              </a:rPr>
              <a:t>«Семейный сельсовет»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395288" y="333375"/>
          <a:ext cx="1517650" cy="1892300"/>
        </p:xfrm>
        <a:graphic>
          <a:graphicData uri="http://schemas.openxmlformats.org/presentationml/2006/ole">
            <p:oleObj spid="_x0000_s1026" name="CorelDRAW" r:id="rId5" imgW="1806649" imgH="2253096" progId="CorelDRAW.Graphic.14">
              <p:embed/>
            </p:oleObj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503238" y="404813"/>
            <a:ext cx="8640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Исполнение наказов жителей при участии «Семейного сельсовета»</a:t>
            </a: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1052513"/>
            <a:ext cx="9144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eaLnBrk="0" hangingPunct="0"/>
            <a:r>
              <a:rPr lang="ru-RU" sz="1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просьбам жителей на улицах постоянно проводится санитарное выпиливание деревьев </a:t>
            </a:r>
          </a:p>
          <a:p>
            <a:pPr indent="449263" algn="just" eaLnBrk="0" hangingPunct="0"/>
            <a:endParaRPr lang="ru-RU" sz="140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460" name="Picture 2" descr="F:\для альбома за 2016 год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84313"/>
            <a:ext cx="871378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503238" y="404813"/>
            <a:ext cx="8640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Исполнение наказов жителей при участии «Семейного сельсовета»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539750" y="1084263"/>
            <a:ext cx="845978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ctr" eaLnBrk="0" hangingPunct="0"/>
            <a:r>
              <a:rPr lang="ru-RU" sz="1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2017 году проведена реконструкция уличного освещения на улицах 40 лет октября, 30 лет ВЛКСМ, Советской</a:t>
            </a:r>
          </a:p>
          <a:p>
            <a:pPr indent="449263" algn="just" eaLnBrk="0" hangingPunct="0"/>
            <a:endParaRPr lang="ru-RU" sz="140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484" name="Picture 2" descr="D:\Мои документы2\Фото\Гор среда 28 сент 2017\IMG_1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628775"/>
            <a:ext cx="8640763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1403350" y="6165850"/>
            <a:ext cx="7129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улице 30 лет ВЛКСМ установлены дополнительные фонари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503238" y="404813"/>
            <a:ext cx="8640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Исполнение наказов жителей при участии «Семейного сельсовета»</a:t>
            </a:r>
          </a:p>
        </p:txBody>
      </p:sp>
      <p:pic>
        <p:nvPicPr>
          <p:cNvPr id="21507" name="Picture 7" descr="D:\Мои документы2\Фото\Благоустройство 2017 Увелськое СП\дет площадка в Мирном\IMG_8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1125538"/>
            <a:ext cx="507682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 descr="D:\Мои документы2\Фото\Благоустройство 2017 Увелськое СП\благоустройство Катаево Бархотка\DSC07875.JPG"/>
          <p:cNvPicPr>
            <a:picLocks noChangeAspect="1" noChangeArrowheads="1"/>
          </p:cNvPicPr>
          <p:nvPr/>
        </p:nvPicPr>
        <p:blipFill>
          <a:blip r:embed="rId3" cstate="print"/>
          <a:srcRect l="16945" r="10068"/>
          <a:stretch>
            <a:fillRect/>
          </a:stretch>
        </p:blipFill>
        <p:spPr bwMode="auto">
          <a:xfrm>
            <a:off x="0" y="3716338"/>
            <a:ext cx="41402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9" descr="C:\Users\user\Desktop\УВ СП _ конкурс\IMG_8789.JPG"/>
          <p:cNvPicPr>
            <a:picLocks noChangeAspect="1" noChangeArrowheads="1"/>
          </p:cNvPicPr>
          <p:nvPr/>
        </p:nvPicPr>
        <p:blipFill>
          <a:blip r:embed="rId4" cstate="print"/>
          <a:srcRect b="11842"/>
          <a:stretch>
            <a:fillRect/>
          </a:stretch>
        </p:blipFill>
        <p:spPr bwMode="auto">
          <a:xfrm>
            <a:off x="0" y="1125538"/>
            <a:ext cx="41513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0" descr="D:\Мои документы2\Фото\Благоустройство 2017 Увелськое СП\благоустройство Катаево Бархотка\DSC078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3776663"/>
            <a:ext cx="50038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Box 4"/>
          <p:cNvSpPr txBox="1">
            <a:spLocks noChangeArrowheads="1"/>
          </p:cNvSpPr>
          <p:nvPr/>
        </p:nvSpPr>
        <p:spPr bwMode="auto">
          <a:xfrm>
            <a:off x="2843213" y="2924175"/>
            <a:ext cx="33480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обращению Т.П. Нехлебовой построена детская площадка в п. Мирном</a:t>
            </a:r>
          </a:p>
        </p:txBody>
      </p:sp>
      <p:sp>
        <p:nvSpPr>
          <p:cNvPr id="21512" name="TextBox 3"/>
          <p:cNvSpPr txBox="1">
            <a:spLocks noChangeArrowheads="1"/>
          </p:cNvSpPr>
          <p:nvPr/>
        </p:nvSpPr>
        <p:spPr bwMode="auto">
          <a:xfrm>
            <a:off x="2700338" y="6119813"/>
            <a:ext cx="439261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Выполнена просьба Л.Я. Мезенцевой о строительстве электролинии в квартале «Бархотка»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503238" y="333375"/>
            <a:ext cx="8640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Исполнение наказов жителей при участии «Семейного сельсовета»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179388" y="5084763"/>
            <a:ext cx="44640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Были выполнены просьбы старосты 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с. Катаево В.В.Бурматова о ремонте дороги по ул. Трактовой и о проведении обкоса улиц, частных усадеб в селе</a:t>
            </a:r>
          </a:p>
        </p:txBody>
      </p:sp>
      <p:pic>
        <p:nvPicPr>
          <p:cNvPr id="22532" name="Picture 5" descr="D:\Мои документы2\Фото\Благоустройство 2017 Увелськое СП\благоустройство Катаево Бархотка\DSC078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50990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D:\Мои документы2\Фото\Благоустройство 2017 Увелськое СП\благоустройство Катаево Бархотка\DSC07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6450" y="3854450"/>
            <a:ext cx="452755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 descr="D:\Мои документы2\Фото\Благоустройство 2017 Увелськое СП\благоустройство Катаево Бархотка\DSC078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4900" y="1052513"/>
            <a:ext cx="42291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503238" y="260350"/>
            <a:ext cx="8640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Исполнение наказов жителей при участии «Семейного сельсовета»</a:t>
            </a:r>
          </a:p>
        </p:txBody>
      </p: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4787900" y="1196975"/>
            <a:ext cx="41036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 обращению заведующих детскими садами №18 «Сказка» и №15 «Аленушка» был установлен светофорный объект Т-7 и специальное ограждение</a:t>
            </a:r>
          </a:p>
        </p:txBody>
      </p:sp>
      <p:pic>
        <p:nvPicPr>
          <p:cNvPr id="23556" name="Picture 5" descr="D:\Мои документы2\Фото\Ограждения и светофоры Т7 2017 г\IMG_3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4668838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D:\Мои документы2\Фото\Ограждения и светофоры Т7 2017 г\IMG_39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9663"/>
            <a:ext cx="4572000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7" descr="D:\Мои документы2\Фото\Ограждения и светофоры Т7 2017 г\IMG_3992.JPG"/>
          <p:cNvPicPr>
            <a:picLocks noChangeAspect="1" noChangeArrowheads="1"/>
          </p:cNvPicPr>
          <p:nvPr/>
        </p:nvPicPr>
        <p:blipFill>
          <a:blip r:embed="rId4" cstate="print"/>
          <a:srcRect l="14008"/>
          <a:stretch>
            <a:fillRect/>
          </a:stretch>
        </p:blipFill>
        <p:spPr bwMode="auto">
          <a:xfrm>
            <a:off x="4572000" y="2870200"/>
            <a:ext cx="45720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503238" y="260350"/>
            <a:ext cx="8640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Исполнение наказов жителей при участии «Семейного сельсовета»</a:t>
            </a:r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4932363" y="4508500"/>
            <a:ext cx="4103687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В период летних каникул школьники из неполных, многодетных, малообеспеченных семей помогают в работе по благоустройству в составе Трудовых отрядов главы района</a:t>
            </a:r>
          </a:p>
        </p:txBody>
      </p:sp>
      <p:pic>
        <p:nvPicPr>
          <p:cNvPr id="24580" name="Picture 5" descr="G:\МКД\C__Users_user_Desktop_-a3xs_v3DW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464343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D:\Мои документы2\Фото\Благоустройство 2017 Увелськое СП\отряд главы_посадка клумб Арбат\отряд главы продолжает работать\IMG_9009.JPG"/>
          <p:cNvPicPr>
            <a:picLocks noChangeAspect="1" noChangeArrowheads="1"/>
          </p:cNvPicPr>
          <p:nvPr/>
        </p:nvPicPr>
        <p:blipFill>
          <a:blip r:embed="rId3" cstate="print"/>
          <a:srcRect t="5847" r="5756"/>
          <a:stretch>
            <a:fillRect/>
          </a:stretch>
        </p:blipFill>
        <p:spPr bwMode="auto">
          <a:xfrm>
            <a:off x="0" y="3716338"/>
            <a:ext cx="4716463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7" descr="D:\Мои документы2\Фото\Благоустройство 2017 Увелськое СП\отряд главы_посадка клумб Арбат\IMG_88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52513"/>
            <a:ext cx="450056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503238" y="333375"/>
            <a:ext cx="8640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Исполнение наказов жителей при участии «Семейного сельсовета»</a:t>
            </a:r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4859338" y="1557338"/>
            <a:ext cx="410368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По просьбам жителей новые детские площадки появились в 2017 году в 5 дворах п. Увельского.</a:t>
            </a:r>
          </a:p>
        </p:txBody>
      </p:sp>
      <p:pic>
        <p:nvPicPr>
          <p:cNvPr id="25604" name="Picture 5" descr="D:\Мои документы2\Фото\Благоустройство 2017 Увелськое СП\C-%5CUsers%5Cuser%5CDesktop%5CIMG_39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4900"/>
            <a:ext cx="45005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D:\Мои документы2\Фото\Благоустройство 2017 Увелськое СП\C-%5CUsers%5Cuser%5CDesktop%5CIMG_3999.JPG"/>
          <p:cNvPicPr>
            <a:picLocks noChangeAspect="1" noChangeArrowheads="1"/>
          </p:cNvPicPr>
          <p:nvPr/>
        </p:nvPicPr>
        <p:blipFill>
          <a:blip r:embed="rId3" cstate="print"/>
          <a:srcRect t="8891" b="13316"/>
          <a:stretch>
            <a:fillRect/>
          </a:stretch>
        </p:blipFill>
        <p:spPr bwMode="auto">
          <a:xfrm>
            <a:off x="0" y="1123950"/>
            <a:ext cx="4500563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 descr="D:\Мои документы2\Фото\Благоустройство 2017 Увелськое СП\C-%5CUsers%5Cuser%5CDesktop%5CIMG_39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3563938"/>
            <a:ext cx="4716462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503238" y="260350"/>
            <a:ext cx="8640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Исполнение наказов жителей при участии «Семейного сельсовета»</a:t>
            </a:r>
          </a:p>
        </p:txBody>
      </p:sp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0" y="4611688"/>
            <a:ext cx="4103688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Рабочая группа, созданная для внесения предложений жителей в стратегию развития Увельского сельского поселения,  организовывала взаимодействие с жителями при реализации проекта «Формирование комфортной городской среды» партии «Единая Россия».  Благодаря участию в этом новом проекте преобразились дворовые территории двух домов в п. Увельском по ул. Зои Космодемьянской, 8 и Сергея Тюленина, 1А. </a:t>
            </a:r>
          </a:p>
        </p:txBody>
      </p:sp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5543550" y="1989138"/>
            <a:ext cx="360045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В рамках проекта «Комфортная городская среда» удалось выполнить просьбу жителей п. Денисово о строительстве пешеходной дорожки по ул. 30 лет ВЛКСМ. </a:t>
            </a:r>
          </a:p>
        </p:txBody>
      </p:sp>
      <p:pic>
        <p:nvPicPr>
          <p:cNvPr id="26629" name="Picture 7" descr="D:\Мои документы2\Фото\Гор среда 28 сент 2017\IMG_1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25538"/>
            <a:ext cx="52927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" descr="D:\Мои документы2\Фото\Гор среда 28 сент 2017\IMG_1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522663"/>
            <a:ext cx="5003800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3"/>
          <p:cNvSpPr>
            <a:spLocks noChangeArrowheads="1"/>
          </p:cNvSpPr>
          <p:nvPr/>
        </p:nvSpPr>
        <p:spPr bwMode="auto">
          <a:xfrm>
            <a:off x="6011863" y="4508500"/>
            <a:ext cx="291623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По обращению родителей детского сада «Улыбка» будет обустроен подъезд к дошкольному образовательному учреждению. Глава района С. Рослов и глава сельского поселения В.Гаврюшин провели встречу с родителями, на которой объяснили </a:t>
            </a:r>
            <a:r>
              <a:rPr lang="ru-RU" sz="1400" b="1" u="sng">
                <a:latin typeface="Times New Roman" pitchFamily="18" charset="0"/>
                <a:cs typeface="Times New Roman" pitchFamily="18" charset="0"/>
                <a:hlinkClick r:id="rId2"/>
              </a:rPr>
              <a:t>http://sktv.tv/calendar/2017/08/17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Прямоугольник 2"/>
          <p:cNvSpPr>
            <a:spLocks noChangeArrowheads="1"/>
          </p:cNvSpPr>
          <p:nvPr/>
        </p:nvSpPr>
        <p:spPr bwMode="auto">
          <a:xfrm>
            <a:off x="323850" y="1341438"/>
            <a:ext cx="4572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В бассейне п. Увельского установили подъемник для людей с ограниченными возможностями здоровья </a:t>
            </a:r>
          </a:p>
          <a:p>
            <a:pPr algn="r"/>
            <a:r>
              <a:rPr lang="ru-RU" sz="1400" u="sng">
                <a:latin typeface="Times New Roman" pitchFamily="18" charset="0"/>
                <a:cs typeface="Times New Roman" pitchFamily="18" charset="0"/>
                <a:hlinkClick r:id="rId3"/>
              </a:rPr>
              <a:t>http://sktv.tv/calendar/2017/08/10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503238" y="188913"/>
            <a:ext cx="8640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Исполнение наказов жителей при участии «Семейного сельсовета»</a:t>
            </a:r>
          </a:p>
        </p:txBody>
      </p:sp>
      <p:pic>
        <p:nvPicPr>
          <p:cNvPr id="27653" name="Picture 3" descr="D:\Мои документы2\Фото\встреча в ДОУ Улыбка\встреча в Улыбке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065463"/>
            <a:ext cx="5688012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2" descr="D:\Мои документы2\Фото\Бунина в бассейне\IMG_99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25538"/>
            <a:ext cx="4067175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3"/>
          <p:cNvSpPr>
            <a:spLocks noChangeArrowheads="1"/>
          </p:cNvSpPr>
          <p:nvPr/>
        </p:nvSpPr>
        <p:spPr bwMode="auto">
          <a:xfrm>
            <a:off x="250825" y="115888"/>
            <a:ext cx="87137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 протяжении семнадцати лет проводится районная благотворительная акция «Чужой беды не бывает» - визитная карточка нашего муниципалитета в  сфере взаимопомощи землякам. </a:t>
            </a:r>
          </a:p>
        </p:txBody>
      </p:sp>
      <p:sp>
        <p:nvSpPr>
          <p:cNvPr id="28675" name="Прямоугольник 3"/>
          <p:cNvSpPr>
            <a:spLocks noChangeArrowheads="1"/>
          </p:cNvSpPr>
          <p:nvPr/>
        </p:nvSpPr>
        <p:spPr bwMode="auto">
          <a:xfrm>
            <a:off x="107950" y="1125538"/>
            <a:ext cx="89281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Сотни увельчан, предприятия и организации Увельского поселения ежегодно принимают участие в этой благотворительной акции. Подведение итогов очередной акции показало, что жители района готовы протянуть руку помощи нуждающимся землякам. На специальный счет Российского детского фонда в рамках 17-го марафона «Чужой беды не бывает» поступило более миллиона рублей. </a:t>
            </a:r>
          </a:p>
        </p:txBody>
      </p:sp>
      <p:sp>
        <p:nvSpPr>
          <p:cNvPr id="28676" name="Прямоугольник 4"/>
          <p:cNvSpPr>
            <a:spLocks noChangeArrowheads="1"/>
          </p:cNvSpPr>
          <p:nvPr/>
        </p:nvSpPr>
        <p:spPr bwMode="auto">
          <a:xfrm>
            <a:off x="6084888" y="2781300"/>
            <a:ext cx="305911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За годы проведения акции «Чужой беды не бывает» многие семьи </a:t>
            </a:r>
          </a:p>
          <a:p>
            <a:pPr algn="ctr"/>
            <a:r>
              <a:rPr lang="ru-RU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Увельского сельского посления получили адресную материальную помощь.  Деньги были собраны неравнодушными земляками. </a:t>
            </a:r>
          </a:p>
        </p:txBody>
      </p:sp>
      <p:pic>
        <p:nvPicPr>
          <p:cNvPr id="28677" name="Picture 3" descr="D:\Мои документы2\Фото\Акция 2016\IMG_6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781300"/>
            <a:ext cx="5832475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&amp;Gcy;&amp;acy;&amp;vcy;&amp;rcy;&amp;yucy;&amp;shcy;&amp;icy;&amp;ncy; &amp;Vcy;&amp;acy;&amp;dcy;&amp;icy;&amp;mcy; &amp;YUcy;&amp;rcy;&amp;softcy;&amp;iecy;&amp;vcy;&amp;icy;&amp;ch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412875"/>
            <a:ext cx="2238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916238" y="1341438"/>
            <a:ext cx="58674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eaLnBrk="0" hangingPunct="0"/>
            <a:r>
              <a:rPr lang="ru-RU" sz="1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Почему было принято решение об участии Увельского сельского поселения в конкурсе? Об этом рассказал глава поселения </a:t>
            </a:r>
            <a:r>
              <a:rPr lang="ru-RU" sz="1600" b="1">
                <a:solidFill>
                  <a:srgbClr val="99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Вадим Юрьевич Гаврюшин</a:t>
            </a:r>
            <a:r>
              <a:rPr lang="ru-RU" sz="1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indent="449263" algn="just" eaLnBrk="0" hangingPunct="0"/>
            <a:r>
              <a:rPr lang="ru-RU" sz="1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Работа в данном направлении у нас ведется систематически, в тесном сотрудничестве со всеми районными службами. В современном обществе важно повышать престиж семьи, укреплять семейные традиции. Не случайно такие мероприятия, как «День села» - они прошли в с. Катаево, п. Денисово, кв. «Злак» или слет одаренных детей, чествование «золотых» юбиляров прочно вошли в жизнь увельчан. Убежден, что на укрепление семьи влияют условия, в которых они проживают. Ежегодно в Увельском поселении мы принимаем планы соцэкономразвития территории, где сделан акцент, в том числе, и на создание комфортных условий  для семей. Это и строительство детских площадок, открытие допмест в ДОУ, возможность посещения плавательного бассейна, проведение спортивных мероприятий, досуга. Все это направлено на решение вопросов в данной области. Поэтому, можно сказать, что у нас есть наработки, в связи с чем и было принято решение об участии в проекте.</a:t>
            </a:r>
          </a:p>
        </p:txBody>
      </p:sp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179388" y="188913"/>
            <a:ext cx="86407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99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этом году в России стартовал конкурс «Семья и город – растем вместе», ориентированный на укрепление семейных ценностей, развитие системы поддержки семей, оказавшихся в трудной жизненной ситуации.  Увельское сельское поселение представило свои наработки в этом направлении. </a:t>
            </a:r>
          </a:p>
          <a:p>
            <a:endParaRPr lang="ru-RU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395288" y="4221163"/>
            <a:ext cx="2232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В.Ю. Гаврюшин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50" y="4652963"/>
            <a:ext cx="2735263" cy="1600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Справка: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Увельском сельском поселении проживает более 11 тысяч человек. В его состав входит 4 населенных пункта (п. Увельский, с. </a:t>
            </a:r>
            <a:r>
              <a:rPr lang="ru-RU" sz="1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Катаево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поселок ж/</a:t>
            </a:r>
            <a:r>
              <a:rPr lang="ru-RU" sz="1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станции «</a:t>
            </a:r>
            <a:r>
              <a:rPr lang="ru-RU" sz="1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Упрун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п. Мирный).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3"/>
          <p:cNvSpPr>
            <a:spLocks noChangeArrowheads="1"/>
          </p:cNvSpPr>
          <p:nvPr/>
        </p:nvSpPr>
        <p:spPr bwMode="auto">
          <a:xfrm>
            <a:off x="250825" y="692150"/>
            <a:ext cx="85693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Местными средствами массовой информации велось постоянное информационное сопровождение деятельности рабочей группы и выполнения конкурсного задания «Семейный сельсовет». На официальном сайте администрации Увельского муниципального района была создана страница, посвященная конкурсу «Семья и город – растем вместе» – банер с эмблемой конкурса расположился на главной странице слева. </a:t>
            </a:r>
          </a:p>
          <a:p>
            <a:pPr algn="just"/>
            <a:r>
              <a:rPr lang="en-US" sz="1600">
                <a:latin typeface="Times New Roman" pitchFamily="18" charset="0"/>
                <a:cs typeface="Times New Roman" pitchFamily="18" charset="0"/>
                <a:hlinkClick r:id="rId2"/>
              </a:rPr>
              <a:t>http://www.admuvelka.ru/city/semia-i-gorod/index.php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endParaRPr lang="ru-RU" sz="1600"/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250825" y="188913"/>
            <a:ext cx="8497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Информирование о работе «Семейного сельсовета» через местные СМИ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 cstate="print"/>
          <a:srcRect l="13847" b="16296"/>
          <a:stretch>
            <a:fillRect/>
          </a:stretch>
        </p:blipFill>
        <p:spPr bwMode="auto">
          <a:xfrm>
            <a:off x="611188" y="2420938"/>
            <a:ext cx="8208962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право 7"/>
          <p:cNvSpPr/>
          <p:nvPr/>
        </p:nvSpPr>
        <p:spPr>
          <a:xfrm>
            <a:off x="4211638" y="4724400"/>
            <a:ext cx="2520950" cy="865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 err="1"/>
              <a:t>Банер</a:t>
            </a:r>
            <a:r>
              <a:rPr lang="ru-RU" sz="1000" dirty="0"/>
              <a:t> конкурса на главной странице сайта администрации района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8"/>
          <p:cNvSpPr>
            <a:spLocks noChangeArrowheads="1"/>
          </p:cNvSpPr>
          <p:nvPr/>
        </p:nvSpPr>
        <p:spPr bwMode="auto">
          <a:xfrm>
            <a:off x="250825" y="981075"/>
            <a:ext cx="806608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На странице конкурса на сайте регулярно рассказывается о ходе реализации планов по работе с семьями и детьми, попавшими в трудную жизненную ситуацию, с многодетными семьями, опекаемыми детьми. На этой странице был создан раздел, посвященный первому конкурсному заданию «Семейный сельсовет». Новости, касающиеся тематики конкурса, размещались на этой странице и в разделе «События». </a:t>
            </a:r>
            <a:endParaRPr lang="ru-RU"/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468313" y="333375"/>
            <a:ext cx="8496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Информирование о работе «Семейного сельсовета» </a:t>
            </a:r>
          </a:p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через местные СМИ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 cstate="print"/>
          <a:srcRect r="3668" b="24477"/>
          <a:stretch>
            <a:fillRect/>
          </a:stretch>
        </p:blipFill>
        <p:spPr bwMode="auto">
          <a:xfrm>
            <a:off x="1547813" y="2708275"/>
            <a:ext cx="7300912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право 4"/>
          <p:cNvSpPr/>
          <p:nvPr/>
        </p:nvSpPr>
        <p:spPr>
          <a:xfrm>
            <a:off x="0" y="3860800"/>
            <a:ext cx="2520950" cy="936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/>
              <a:t>Раздел задания №1 конкурса «Семья и город – растем вместе» на сайте администрации района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Прямоугольник 4"/>
          <p:cNvSpPr>
            <a:spLocks noChangeArrowheads="1"/>
          </p:cNvSpPr>
          <p:nvPr/>
        </p:nvSpPr>
        <p:spPr bwMode="auto">
          <a:xfrm>
            <a:off x="900113" y="0"/>
            <a:ext cx="684053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Новости о событиях по тематике конкурса «Семья и город – растем вместе»  публикуются на странице конкурса на сайте администрации района в разделе «События»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  <a:hlinkClick r:id="rId3"/>
              </a:rPr>
              <a:t>http://www.admuvelka.ru/city/semia-i-gorod/index.php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6"/>
          <p:cNvSpPr txBox="1">
            <a:spLocks noChangeArrowheads="1"/>
          </p:cNvSpPr>
          <p:nvPr/>
        </p:nvSpPr>
        <p:spPr bwMode="auto">
          <a:xfrm>
            <a:off x="323850" y="1125538"/>
            <a:ext cx="82804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После подачи сельским поселением заявки на участие в конкурсе «Семья и город – растем вместе» глава Увельского сельского поселения Вадим Гаврюшин проинформировал об этом жителей через СМИ в интервью газете «Настроение», которое опубликовано и на сайте газеты, и на сайте администрации района. </a:t>
            </a:r>
            <a:r>
              <a:rPr lang="en-US" sz="1400" b="1">
                <a:latin typeface="Times New Roman" pitchFamily="18" charset="0"/>
                <a:cs typeface="Times New Roman" pitchFamily="18" charset="0"/>
                <a:hlinkClick r:id="rId2"/>
              </a:rPr>
              <a:t>http://uvelka74.ru/news/1700-Uvelchane-rasskazhut-o-rabote-po-podderzhke-semey-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  <a:hlinkClick r:id="rId3"/>
              </a:rPr>
              <a:t>http://www.admuvelka.ru/about/info/news/7889/?sphrase_id=11572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  <a:p>
            <a:endParaRPr lang="ru-RU" sz="1400"/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468313" y="333375"/>
            <a:ext cx="8496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Информирование о работе «Семейного сельсовета» через местные СМИ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4" cstate="print"/>
          <a:srcRect r="20596"/>
          <a:stretch>
            <a:fillRect/>
          </a:stretch>
        </p:blipFill>
        <p:spPr bwMode="auto">
          <a:xfrm>
            <a:off x="0" y="2565400"/>
            <a:ext cx="4716463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3429000"/>
            <a:ext cx="50768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6"/>
          <p:cNvSpPr txBox="1">
            <a:spLocks noChangeArrowheads="1"/>
          </p:cNvSpPr>
          <p:nvPr/>
        </p:nvSpPr>
        <p:spPr bwMode="auto">
          <a:xfrm>
            <a:off x="0" y="1125538"/>
            <a:ext cx="91440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О результатах выполнения наказов жителей постоянно рассказывается в местной газете «Настроение»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468313" y="333375"/>
            <a:ext cx="8496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Информирование о работе «Семейного сельсовета» через местные СМИ</a:t>
            </a:r>
          </a:p>
        </p:txBody>
      </p:sp>
      <p:pic>
        <p:nvPicPr>
          <p:cNvPr id="33796" name="Picture 6" descr="H:\IMG_1135.JPG"/>
          <p:cNvPicPr>
            <a:picLocks noChangeAspect="1" noChangeArrowheads="1"/>
          </p:cNvPicPr>
          <p:nvPr/>
        </p:nvPicPr>
        <p:blipFill>
          <a:blip r:embed="rId2" cstate="print"/>
          <a:srcRect l="5672" t="7001" r="6656" b="6990"/>
          <a:stretch>
            <a:fillRect/>
          </a:stretch>
        </p:blipFill>
        <p:spPr bwMode="auto">
          <a:xfrm>
            <a:off x="3308350" y="1484313"/>
            <a:ext cx="5835650" cy="3816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7" name="Picture 4" descr="H:\IMG_1140.JPG"/>
          <p:cNvPicPr>
            <a:picLocks noChangeAspect="1" noChangeArrowheads="1"/>
          </p:cNvPicPr>
          <p:nvPr/>
        </p:nvPicPr>
        <p:blipFill>
          <a:blip r:embed="rId3" cstate="print"/>
          <a:srcRect l="6667" t="19002" r="5322" b="30705"/>
          <a:stretch>
            <a:fillRect/>
          </a:stretch>
        </p:blipFill>
        <p:spPr bwMode="auto">
          <a:xfrm>
            <a:off x="0" y="3854450"/>
            <a:ext cx="7885113" cy="300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6"/>
          <p:cNvSpPr txBox="1">
            <a:spLocks noChangeArrowheads="1"/>
          </p:cNvSpPr>
          <p:nvPr/>
        </p:nvSpPr>
        <p:spPr bwMode="auto">
          <a:xfrm>
            <a:off x="0" y="1125538"/>
            <a:ext cx="91440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О результатах выполнения наказов жителей постоянно рассказывается в местной газете «Настроение»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468313" y="333375"/>
            <a:ext cx="8496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Информирование о работе «Семейного сельсовета» через местные СМИ</a:t>
            </a:r>
          </a:p>
        </p:txBody>
      </p:sp>
      <p:pic>
        <p:nvPicPr>
          <p:cNvPr id="34820" name="Picture 2" descr="H:\IMG_1139.JPG"/>
          <p:cNvPicPr>
            <a:picLocks noChangeAspect="1" noChangeArrowheads="1"/>
          </p:cNvPicPr>
          <p:nvPr/>
        </p:nvPicPr>
        <p:blipFill>
          <a:blip r:embed="rId2" cstate="print"/>
          <a:srcRect l="9377" t="4688" r="18736" b="6235"/>
          <a:stretch>
            <a:fillRect/>
          </a:stretch>
        </p:blipFill>
        <p:spPr bwMode="auto">
          <a:xfrm>
            <a:off x="0" y="1557338"/>
            <a:ext cx="5256213" cy="4341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4821" name="Picture 3" descr="H:\IMG_1138.JPG"/>
          <p:cNvPicPr>
            <a:picLocks noChangeAspect="1" noChangeArrowheads="1"/>
          </p:cNvPicPr>
          <p:nvPr/>
        </p:nvPicPr>
        <p:blipFill>
          <a:blip r:embed="rId3" cstate="print"/>
          <a:srcRect l="12941" t="13901" r="7405" b="2496"/>
          <a:stretch>
            <a:fillRect/>
          </a:stretch>
        </p:blipFill>
        <p:spPr bwMode="auto">
          <a:xfrm rot="-5460000">
            <a:off x="4726781" y="2453482"/>
            <a:ext cx="51450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6"/>
          <p:cNvSpPr txBox="1">
            <a:spLocks noChangeArrowheads="1"/>
          </p:cNvSpPr>
          <p:nvPr/>
        </p:nvSpPr>
        <p:spPr bwMode="auto">
          <a:xfrm>
            <a:off x="0" y="1125538"/>
            <a:ext cx="91440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О результатах выполнения наказов жителей постоянно рассказывается в местной газете «Настроение»</a:t>
            </a:r>
          </a:p>
        </p:txBody>
      </p:sp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468313" y="333375"/>
            <a:ext cx="8496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Информирование о работе «Семейного сельсовета» через местные СМИ</a:t>
            </a:r>
          </a:p>
        </p:txBody>
      </p:sp>
      <p:pic>
        <p:nvPicPr>
          <p:cNvPr id="35844" name="Picture 2" descr="H:\IMG_1137.JPG"/>
          <p:cNvPicPr>
            <a:picLocks noChangeAspect="1" noChangeArrowheads="1"/>
          </p:cNvPicPr>
          <p:nvPr/>
        </p:nvPicPr>
        <p:blipFill>
          <a:blip r:embed="rId2" cstate="print"/>
          <a:srcRect l="13638" t="8064" r="7561" b="5051"/>
          <a:stretch>
            <a:fillRect/>
          </a:stretch>
        </p:blipFill>
        <p:spPr bwMode="auto">
          <a:xfrm>
            <a:off x="250825" y="1484313"/>
            <a:ext cx="3563938" cy="522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845" name="Picture 3" descr="H:\IMG_1136.JPG"/>
          <p:cNvPicPr>
            <a:picLocks noChangeAspect="1" noChangeArrowheads="1"/>
          </p:cNvPicPr>
          <p:nvPr/>
        </p:nvPicPr>
        <p:blipFill>
          <a:blip r:embed="rId3" cstate="print"/>
          <a:srcRect l="7793" t="21603" r="3595" b="14789"/>
          <a:stretch>
            <a:fillRect/>
          </a:stretch>
        </p:blipFill>
        <p:spPr bwMode="auto">
          <a:xfrm>
            <a:off x="3182938" y="3213100"/>
            <a:ext cx="5961062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6"/>
          <p:cNvSpPr txBox="1">
            <a:spLocks noChangeArrowheads="1"/>
          </p:cNvSpPr>
          <p:nvPr/>
        </p:nvSpPr>
        <p:spPr bwMode="auto">
          <a:xfrm>
            <a:off x="-323850" y="620713"/>
            <a:ext cx="9647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О результатах выполнения наказов жителей постоянно рассказывается на сайте местной газеты «Настроение»</a:t>
            </a:r>
          </a:p>
        </p:txBody>
      </p:sp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468313" y="0"/>
            <a:ext cx="8496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Информирование о работе «Семейного сельсовета» </a:t>
            </a:r>
          </a:p>
          <a:p>
            <a:pPr algn="ctr"/>
            <a:r>
              <a:rPr lang="ru-RU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через местные СМИ</a:t>
            </a:r>
          </a:p>
        </p:txBody>
      </p:sp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303213" y="933450"/>
            <a:ext cx="8840787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pPr marL="342900" indent="-342900" eaLnBrk="0" hangingPunct="0">
              <a:buFontTx/>
              <a:buAutoNum type="arabicParenR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В Увельском открыли летний сезон отдыха </a:t>
            </a: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2"/>
              </a:rPr>
              <a:t>http://uvelka74.ru/news/1681-V-Uvelskom-otkryli-letniy-sezon-otdyha-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2) Увельская семья получила средства на жилье</a:t>
            </a: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3"/>
              </a:rPr>
              <a:t>http://uvelka74.ru/news/1695-Uvelskaya-semya-poluchila-sredstva-na-zhile-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3) Увельские предприятия приняли подростков на работу</a:t>
            </a: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4"/>
              </a:rPr>
              <a:t>http://uvelka74.ru/news/1698-Uvelskie-predpriyatiya-prinyali-podrostkov-na-rabotu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Увельчанам расскажут о работе по поддержке семей</a:t>
            </a: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hlinkClick r:id="rId5"/>
              </a:rPr>
              <a:t>http://uvelka74.ru/news/1700-Uvelchane-rasskazhut-o-rabote-po-podderzhke-semey-</a:t>
            </a:r>
            <a:r>
              <a:rPr lang="ru-RU" sz="1600" b="1">
                <a:latin typeface="Times New Roman" pitchFamily="18" charset="0"/>
              </a:rPr>
              <a:t> 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5) Юные увельчане отдахнули в «Восходе»</a:t>
            </a: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6"/>
              </a:rPr>
              <a:t>http://uvelka74.ru/photoreports/1703-Yunye-uvelchane-otdohnuli-v-%C2%ABVoshode%C2%BB-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6) Юным увельчанам рассказали о роли семьи</a:t>
            </a: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7"/>
              </a:rPr>
              <a:t>http://uvelka74.ru/photoreports/1716-Yunym-uvelchanam-rasskazali-o-roli-semi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7) Южноуральцы встречали День семьи</a:t>
            </a: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8"/>
              </a:rPr>
              <a:t>http://uvelka74.ru/news/1717-Yuzhnouralcy-vstrechali-Den-semi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8) В Увельском обустроили новые игровые зоны</a:t>
            </a: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9"/>
              </a:rPr>
              <a:t>http://uvelka74.ru/news/1718-V-Uvelskom-obustroili-novye-igrovye-zony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ru-RU" sz="1600" b="1">
                <a:latin typeface="Times New Roman" pitchFamily="18" charset="0"/>
                <a:cs typeface="Times New Roman" pitchFamily="18" charset="0"/>
              </a:rPr>
              <a:t>9)</a:t>
            </a:r>
            <a:r>
              <a:rPr lang="ru-RU" sz="1600" b="1">
                <a:latin typeface="Times New Roman" pitchFamily="18" charset="0"/>
                <a:cs typeface="Times New Roman" pitchFamily="18" charset="0"/>
                <a:hlinkClick r:id="rId10"/>
              </a:rPr>
              <a:t>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В Увельском проходит летняя кампания</a:t>
            </a:r>
          </a:p>
          <a:p>
            <a:pPr marL="342900" indent="-342900"/>
            <a:r>
              <a:rPr lang="ru-RU" sz="1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latin typeface="Times New Roman" pitchFamily="18" charset="0"/>
                <a:cs typeface="Times New Roman" pitchFamily="18" charset="0"/>
                <a:hlinkClick r:id="rId10"/>
              </a:rPr>
              <a:t>http://uvelka74.ru/news/1727-V-Uvelskom-prohodit-letnyaya-kampaniya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 b="1">
                <a:latin typeface="Times New Roman" pitchFamily="18" charset="0"/>
                <a:cs typeface="Times New Roman" pitchFamily="18" charset="0"/>
              </a:rPr>
              <a:t> 10) Увельчане встретили «олимпийский» огонь</a:t>
            </a:r>
          </a:p>
          <a:p>
            <a:pPr marL="342900" indent="-342900"/>
            <a:r>
              <a:rPr lang="ru-RU" sz="1600" b="1">
                <a:latin typeface="Times New Roman" pitchFamily="18" charset="0"/>
                <a:cs typeface="Times New Roman" pitchFamily="18" charset="0"/>
                <a:hlinkClick r:id="rId11"/>
              </a:rPr>
              <a:t>http://uvelka74.ru/photoreports/1732-Uvelchane-vstretili-%C2%ABolimpiyskiy%C2%BB-ogon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 b="1">
                <a:latin typeface="Times New Roman" pitchFamily="18" charset="0"/>
                <a:cs typeface="Times New Roman" pitchFamily="18" charset="0"/>
              </a:rPr>
              <a:t> 11) Увельский преображается</a:t>
            </a:r>
          </a:p>
          <a:p>
            <a:pPr marL="342900" indent="-342900"/>
            <a:r>
              <a:rPr lang="ru-RU" sz="1600" b="1">
                <a:latin typeface="Times New Roman" pitchFamily="18" charset="0"/>
                <a:cs typeface="Times New Roman" pitchFamily="18" charset="0"/>
                <a:hlinkClick r:id="rId12"/>
              </a:rPr>
              <a:t>http://uvelka74.ru/news/1735-Uvelskiy-preobrazhaetsya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 b="1">
                <a:latin typeface="Times New Roman" pitchFamily="18" charset="0"/>
                <a:cs typeface="Times New Roman" pitchFamily="18" charset="0"/>
              </a:rPr>
              <a:t>	 </a:t>
            </a:r>
          </a:p>
          <a:p>
            <a:pPr marL="342900" indent="-342900" eaLnBrk="0" hangingPunct="0"/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6"/>
          <p:cNvSpPr txBox="1">
            <a:spLocks noChangeArrowheads="1"/>
          </p:cNvSpPr>
          <p:nvPr/>
        </p:nvSpPr>
        <p:spPr bwMode="auto">
          <a:xfrm>
            <a:off x="-323850" y="620713"/>
            <a:ext cx="9647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О результатах выполнения наказов жителей постоянно рассказывается на сайте местной газеты «Настроение»</a:t>
            </a:r>
          </a:p>
        </p:txBody>
      </p: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468313" y="0"/>
            <a:ext cx="8496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Информирование о работе «Семейного сельсовета» </a:t>
            </a:r>
          </a:p>
          <a:p>
            <a:pPr algn="ctr"/>
            <a:r>
              <a:rPr lang="ru-RU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через местные СМИ</a:t>
            </a:r>
          </a:p>
        </p:txBody>
      </p:sp>
      <p:sp>
        <p:nvSpPr>
          <p:cNvPr id="37892" name="Rectangle 1"/>
          <p:cNvSpPr>
            <a:spLocks noChangeArrowheads="1"/>
          </p:cNvSpPr>
          <p:nvPr/>
        </p:nvSpPr>
        <p:spPr bwMode="auto">
          <a:xfrm>
            <a:off x="0" y="1196975"/>
            <a:ext cx="91440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r>
              <a:rPr lang="ru-RU" sz="1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12)</a:t>
            </a:r>
            <a:r>
              <a:rPr lang="ru-RU" sz="1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Увельчане готовятся к новоселью</a:t>
            </a:r>
          </a:p>
          <a:p>
            <a:r>
              <a:rPr lang="ru-RU" sz="1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http://uvelka74.ru/photoreports/1745-Uvelchane-gotovyatsya-k-novoselyu</a:t>
            </a:r>
            <a:endParaRPr lang="ru-RU" sz="1600" b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 13)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Елена Мошкина: «Моя семья — моя пристань»</a:t>
            </a:r>
          </a:p>
          <a:p>
            <a:r>
              <a:rPr lang="ru-RU" sz="1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http://uvelka74.ru/articles/1749-Elena-Moshkina:-%C2%ABMoya-semya-%E2%80%94-moya-pristan%C2%BB</a:t>
            </a:r>
            <a:endParaRPr lang="ru-RU" sz="1600" b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14)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Юных увельчан поздравила чемпионка мира</a:t>
            </a:r>
            <a:r>
              <a:rPr lang="ru-RU" sz="1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http://uvelka74.ru/news/1767-Yunyh-uvelchan-pozdravila-chempionka-mira</a:t>
            </a:r>
            <a:endParaRPr lang="ru-RU" sz="1600" b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15)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Увельчанам вручили российский триколор</a:t>
            </a:r>
          </a:p>
          <a:p>
            <a:pPr eaLnBrk="0" hangingPunct="0"/>
            <a:r>
              <a:rPr lang="ru-RU" sz="1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http://uvelka74.ru/news/1769-Uvelchanam-vruchili-rossiyskiy-trikolor</a:t>
            </a:r>
            <a:endParaRPr lang="ru-RU" sz="1600" b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16)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 Увельский УПФР поздравил детей с днем знаний</a:t>
            </a:r>
            <a:r>
              <a:rPr lang="ru-RU" sz="1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http://uvelka74.ru/photoreports/1778-Uvelskiy-UPFR-pozdravil-detey-s-dnem-znaniy</a:t>
            </a:r>
            <a:endParaRPr lang="ru-RU" sz="1600" b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17)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Увельчане увидели старинные свадебные экспонаты</a:t>
            </a:r>
          </a:p>
          <a:p>
            <a:pPr eaLnBrk="0" hangingPunct="0"/>
            <a:r>
              <a:rPr lang="ru-RU" sz="1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http://uvelka74.ru/news/1788-Uvelchane-uvideli-starinnye-svadebnye-eksponaty</a:t>
            </a:r>
            <a:endParaRPr lang="ru-RU" sz="1600" b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6"/>
          <p:cNvSpPr txBox="1">
            <a:spLocks noChangeArrowheads="1"/>
          </p:cNvSpPr>
          <p:nvPr/>
        </p:nvSpPr>
        <p:spPr bwMode="auto">
          <a:xfrm>
            <a:off x="0" y="1196975"/>
            <a:ext cx="88931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В новостных передачах на местном телеканале «ТНТ-Злак» регулярно выходили сюжеты о работе с наказами жителей и выполнении их просьб </a:t>
            </a:r>
          </a:p>
        </p:txBody>
      </p:sp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468313" y="333375"/>
            <a:ext cx="8496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Информирование о работе «Семейного сельсовета» </a:t>
            </a:r>
          </a:p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через местные СМИ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1700213"/>
            <a:ext cx="9144000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В июне были показаны следующие сюжеты:</a:t>
            </a:r>
            <a:endParaRPr lang="ru-RU" sz="13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Tx/>
              <a:buAutoNum type="arabicParenR"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Сюжет о праздновании Дня защиты детей в п. Увельском </a:t>
            </a: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  <a:hlinkClick r:id="rId2"/>
              </a:rPr>
              <a:t>http://sktv.tv/calendar/2017/06/01</a:t>
            </a:r>
            <a:endParaRPr lang="ru-RU" sz="13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2)Об открытии детской площадки в п. Мирном </a:t>
            </a:r>
            <a:endParaRPr lang="ru-RU" sz="13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latin typeface="Times New Roman" pitchFamily="18" charset="0"/>
                <a:cs typeface="Times New Roman" pitchFamily="18" charset="0"/>
                <a:hlinkClick r:id="rId3"/>
              </a:rPr>
              <a:t>http://sktv.tv/calendar/2017/06/06</a:t>
            </a:r>
            <a:endParaRPr lang="ru-RU" sz="13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3) Праздник в честь Дня социального работника. </a:t>
            </a: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Увельские ребята из малообеспеченных семей отдыхали в загородных лагерях.  </a:t>
            </a: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В Увельской библиотеке прошел единый день правового просвещения в формате видеосвязи с участием уполномоченных по правам человека и детского омбудсмена в Челябинской области.</a:t>
            </a:r>
            <a:endParaRPr lang="ru-RU" sz="13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latin typeface="Times New Roman" pitchFamily="18" charset="0"/>
                <a:cs typeface="Times New Roman" pitchFamily="18" charset="0"/>
                <a:hlinkClick r:id="rId4"/>
              </a:rPr>
              <a:t>http://sktv.tv/calendar/2017/06/08</a:t>
            </a:r>
            <a:endParaRPr lang="ru-RU" sz="13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4) Сельскохозяйственные ярмарки ко Дню Увельского района, </a:t>
            </a: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где можно было приобрести продукты по сниженным ценам. </a:t>
            </a: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Для детей в День района организована игровая развлекательная программа. </a:t>
            </a: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Семь школьников получили паспорта в торжественной обстановке в День Увельского района.</a:t>
            </a:r>
            <a:endParaRPr lang="ru-RU" sz="13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latin typeface="Times New Roman" pitchFamily="18" charset="0"/>
                <a:cs typeface="Times New Roman" pitchFamily="18" charset="0"/>
                <a:hlinkClick r:id="rId5"/>
              </a:rPr>
              <a:t>http://sktv.tv/calendar/2017/06/13</a:t>
            </a:r>
            <a:endParaRPr lang="ru-RU" sz="13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5) О ходе реализации программы «Городская среда». Об отдыхе детей в ДОЛ «Восход». </a:t>
            </a: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О работе отряда главы района по благоустройству. </a:t>
            </a:r>
            <a:endParaRPr lang="ru-RU" sz="13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  <a:hlinkClick r:id="rId6"/>
              </a:rPr>
              <a:t>http://sktv.tv/calendar/2017/06/15</a:t>
            </a:r>
            <a:endParaRPr lang="ru-RU" sz="13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6) В лагере «Восход» прошла акция в честь Дня памяти и скорби «Тысяча журавликов». </a:t>
            </a: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</a:rPr>
              <a:t>В п. Увельском прошел митинг 22 июня – в день начала Великой отечественной войны. </a:t>
            </a:r>
          </a:p>
          <a:p>
            <a:pPr algn="just" eaLnBrk="0" hangingPunct="0"/>
            <a:r>
              <a:rPr lang="ru-RU" sz="1400" b="1">
                <a:latin typeface="Times New Roman" pitchFamily="18" charset="0"/>
                <a:cs typeface="Times New Roman" pitchFamily="18" charset="0"/>
                <a:hlinkClick r:id="rId7"/>
              </a:rPr>
              <a:t>http://sktv.tv/calendar/2017/06/27</a:t>
            </a:r>
            <a:endParaRPr lang="ru-RU" sz="13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 cstate="print"/>
          <a:srcRect r="6717" b="31433"/>
          <a:stretch>
            <a:fillRect/>
          </a:stretch>
        </p:blipFill>
        <p:spPr bwMode="auto">
          <a:xfrm>
            <a:off x="1187450" y="1989138"/>
            <a:ext cx="748823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Прямоугольник 2"/>
          <p:cNvSpPr>
            <a:spLocks noChangeArrowheads="1"/>
          </p:cNvSpPr>
          <p:nvPr/>
        </p:nvSpPr>
        <p:spPr bwMode="auto">
          <a:xfrm>
            <a:off x="468313" y="0"/>
            <a:ext cx="83518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В апреле 2017 года главой Увельского сельского поселения В.Ю. Гаврюшиным издано постановление «О создании рабочей группы для внесения предложений жителей в стратегию развития Увельского сельского поселения».  В его состав вошли руководители администрации поселения и представители общественных организаций. 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Постановление опубликовано на официальном сайте администрации сельского пселения: </a:t>
            </a:r>
            <a:r>
              <a:rPr lang="en-US">
                <a:latin typeface="Times New Roman" pitchFamily="18" charset="0"/>
                <a:cs typeface="Times New Roman" pitchFamily="18" charset="0"/>
                <a:hlinkClick r:id="rId3"/>
              </a:rPr>
              <a:t>http://uvelkasp.ru/regulatory/normative/7207/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/>
          </a:p>
        </p:txBody>
      </p:sp>
      <p:pic>
        <p:nvPicPr>
          <p:cNvPr id="12292" name="Рисунок 3"/>
          <p:cNvPicPr>
            <a:picLocks noChangeAspect="1"/>
          </p:cNvPicPr>
          <p:nvPr/>
        </p:nvPicPr>
        <p:blipFill>
          <a:blip r:embed="rId4" cstate="print"/>
          <a:srcRect r="60237" b="27678"/>
          <a:stretch>
            <a:fillRect/>
          </a:stretch>
        </p:blipFill>
        <p:spPr bwMode="auto">
          <a:xfrm>
            <a:off x="0" y="4497388"/>
            <a:ext cx="3073400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4140200" y="5229225"/>
            <a:ext cx="489585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В местных СМИ о создании совета: </a:t>
            </a:r>
            <a:r>
              <a:rPr lang="en-US" sz="1600">
                <a:latin typeface="Times New Roman" pitchFamily="18" charset="0"/>
                <a:cs typeface="Times New Roman" pitchFamily="18" charset="0"/>
                <a:hlinkClick r:id="rId5"/>
              </a:rPr>
              <a:t>http://www.admuvelka.ru/city/semia-i-gorod/semselsovet/index.php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>
                <a:latin typeface="Times New Roman" pitchFamily="18" charset="0"/>
                <a:cs typeface="Times New Roman" pitchFamily="18" charset="0"/>
                <a:hlinkClick r:id="rId6"/>
              </a:rPr>
              <a:t>http://uvelka74.ru/news/1700-Uvelchane-rasskazhut-o-rabote-po-podderzhke-semey-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6"/>
          <p:cNvSpPr txBox="1">
            <a:spLocks noChangeArrowheads="1"/>
          </p:cNvSpPr>
          <p:nvPr/>
        </p:nvSpPr>
        <p:spPr bwMode="auto">
          <a:xfrm>
            <a:off x="0" y="1052513"/>
            <a:ext cx="88931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В новостных передачах на местном телеканале «ТНТ-Злак» регулярно выходили сюжеты о работе с наказами жителей и выполнении их просьб </a:t>
            </a:r>
          </a:p>
        </p:txBody>
      </p:sp>
      <p:sp>
        <p:nvSpPr>
          <p:cNvPr id="39939" name="TextBox 5"/>
          <p:cNvSpPr txBox="1">
            <a:spLocks noChangeArrowheads="1"/>
          </p:cNvSpPr>
          <p:nvPr/>
        </p:nvSpPr>
        <p:spPr bwMode="auto">
          <a:xfrm>
            <a:off x="468313" y="333375"/>
            <a:ext cx="8496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Информирование о работе «Семейного сельсовета» </a:t>
            </a:r>
          </a:p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через местные СМИ</a:t>
            </a:r>
          </a:p>
        </p:txBody>
      </p:sp>
      <p:sp>
        <p:nvSpPr>
          <p:cNvPr id="39940" name="Rectangle 1"/>
          <p:cNvSpPr>
            <a:spLocks noChangeArrowheads="1"/>
          </p:cNvSpPr>
          <p:nvPr/>
        </p:nvSpPr>
        <p:spPr bwMode="auto">
          <a:xfrm>
            <a:off x="0" y="1319213"/>
            <a:ext cx="17757775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just" eaLnBrk="0" hangingPunct="0"/>
            <a:endParaRPr lang="ru-RU" sz="1400">
              <a:cs typeface="Times New Roman" pitchFamily="18" charset="0"/>
            </a:endParaRPr>
          </a:p>
          <a:p>
            <a:pPr algn="just" eaLnBrk="0" hangingPunct="0"/>
            <a:endParaRPr lang="ru-RU" sz="1400">
              <a:cs typeface="Times New Roman" pitchFamily="18" charset="0"/>
            </a:endParaRP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В июле были показаны следующие сюжеты: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1) Районный выпускной бал.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2"/>
              </a:rPr>
              <a:t>http://sktv.tv/calendar/2017/07/04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2) Встреча для увельчан в УСЗН в рамках клуба «Ответственный родитель».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3"/>
              </a:rPr>
              <a:t>http://sktv.tv/calendar/2017/07/06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3) В Увельских дворах обустроили новые игровые зоны для детей.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Мероприятие к Дню любви, семьи и верности в ПФР п. УВельсокго.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4"/>
              </a:rPr>
              <a:t>http://sktv.tv/calendar/2017/07/11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4) Об участии Увельсокго сельсокго поселения в проекте «Семья и город – растем вместе».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О работе отряда главы района по благоустройству. 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5"/>
              </a:rPr>
              <a:t>http://sktv.tv/calendar/2017/07/13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5) В Увельском районе начались работы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 благоустройству дворов в рамках проекта «Городская среда».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6"/>
              </a:rPr>
              <a:t>http://sktv.tv/calendar/2017/07/20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6) В Увельском установили новый светофор вблизи образвоательных учреждений.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7"/>
              </a:rPr>
              <a:t>http://sktv.tv/calendar/2017/07/25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7) В Увельских дворах идет реализация программы «Городская среда».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Сотрудники УСЗН информируют о порядке выделения пособия на подготовку детей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из многодетных семей к школе.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8"/>
              </a:rPr>
              <a:t>http://sktv.tv/calendar/2017/07/27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6"/>
          <p:cNvSpPr txBox="1">
            <a:spLocks noChangeArrowheads="1"/>
          </p:cNvSpPr>
          <p:nvPr/>
        </p:nvSpPr>
        <p:spPr bwMode="auto">
          <a:xfrm>
            <a:off x="0" y="1052513"/>
            <a:ext cx="88931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В новостных передачах на местном телеканале «ТНТ-Злак» регулярно выходили сюжеты о работе с наказами жителей и выполнении их просьб 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468313" y="333375"/>
            <a:ext cx="8496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Информирование о работе «Семейного сельсовета» </a:t>
            </a:r>
          </a:p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через местные СМИ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0" y="1557338"/>
            <a:ext cx="6985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В августе были показаны следующие сюжеты:</a:t>
            </a:r>
          </a:p>
        </p:txBody>
      </p:sp>
      <p:sp>
        <p:nvSpPr>
          <p:cNvPr id="40965" name="Rectangle 1"/>
          <p:cNvSpPr>
            <a:spLocks noChangeArrowheads="1"/>
          </p:cNvSpPr>
          <p:nvPr/>
        </p:nvSpPr>
        <p:spPr bwMode="auto">
          <a:xfrm>
            <a:off x="0" y="1773238"/>
            <a:ext cx="8189913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pPr algn="just" eaLnBrk="0" hangingPunct="0"/>
            <a:r>
              <a:rPr lang="ru-RU" sz="1600">
                <a:cs typeface="Times New Roman" pitchFamily="18" charset="0"/>
              </a:rPr>
              <a:t>1)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День открытых дверей для родителей в ДОЛ «Восход»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2"/>
              </a:rPr>
              <a:t>http://sktv.tv/calendar/2017/08/01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2) Увельское сельское поселение стало лучшим в области по благоустройству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3"/>
              </a:rPr>
              <a:t>http://sktv.tv/calendar/2017/08/03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3) В бассейне п. Увельского установили подъемник для людей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с ограниченными возможностями здоровья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4"/>
              </a:rPr>
              <a:t>http://sktv.tv/calendar/2017/08/10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4) Увельские семьи переселились из ветхо-аварийного жилья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latin typeface="Times New Roman" pitchFamily="18" charset="0"/>
                <a:cs typeface="Times New Roman" pitchFamily="18" charset="0"/>
                <a:hlinkClick r:id="rId5"/>
              </a:rPr>
              <a:t>http://sktv.tv/calendar/2017/08/15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Tx/>
              <a:buAutoNum type="arabicParenR" startAt="5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 обращению родителей детского сада «Улыбка» будет обустроен подъезд к ДОУ </a:t>
            </a:r>
          </a:p>
          <a:p>
            <a:pPr algn="just" eaLnBrk="0" hangingPunct="0">
              <a:buFontTx/>
              <a:buAutoNum type="arabicParenR" startAt="5"/>
            </a:pPr>
            <a:r>
              <a:rPr lang="ru-RU" sz="1600" b="1">
                <a:latin typeface="Times New Roman" pitchFamily="18" charset="0"/>
                <a:cs typeface="Times New Roman" pitchFamily="18" charset="0"/>
                <a:hlinkClick r:id="rId6"/>
              </a:rPr>
              <a:t>http://sktv.tv/calendar/2017/08/17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6)В кв. Денисов п. Увельский идет реализации программы по водоснабжению.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В районном краеведческом музее юным увельчанам вручили паспорта.  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7"/>
              </a:rPr>
              <a:t>http://sktv.tv/calendar/2017/08/22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7) Жители ул. Привокзальная отметили праздник двора.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В Реабилитационном центре для несовершеннолетних ребят торжественно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посвятили в волшебники.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8"/>
              </a:rPr>
              <a:t>http://sktv.tv/calendar/2017/08/29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8) В п. Увельском прошла традиционная ежегодная педконференция.  </a:t>
            </a:r>
          </a:p>
          <a:p>
            <a:pPr algn="just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9"/>
              </a:rPr>
              <a:t>http://sktv.tv/calendar/2017/08/31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6"/>
          <p:cNvSpPr txBox="1">
            <a:spLocks noChangeArrowheads="1"/>
          </p:cNvSpPr>
          <p:nvPr/>
        </p:nvSpPr>
        <p:spPr bwMode="auto">
          <a:xfrm>
            <a:off x="0" y="1052513"/>
            <a:ext cx="88931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В новостных передачах на местном телеканале «ТНТ-Злак» регулярно выходили сюжеты о работе с наказами жителей и выполнении их просьб </a:t>
            </a:r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468313" y="333375"/>
            <a:ext cx="8496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Информирование о работе «Семейного сельсовета» </a:t>
            </a:r>
          </a:p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через местные СМИ</a:t>
            </a:r>
          </a:p>
        </p:txBody>
      </p:sp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0" y="1557338"/>
            <a:ext cx="6985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В сентябре были показаны следующие сюжеты:</a:t>
            </a:r>
          </a:p>
        </p:txBody>
      </p:sp>
      <p:sp>
        <p:nvSpPr>
          <p:cNvPr id="41989" name="Rectangle 1"/>
          <p:cNvSpPr>
            <a:spLocks noChangeArrowheads="1"/>
          </p:cNvSpPr>
          <p:nvPr/>
        </p:nvSpPr>
        <p:spPr bwMode="auto">
          <a:xfrm>
            <a:off x="0" y="2060575"/>
            <a:ext cx="6746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pPr marL="342900" indent="-342900" eaLnBrk="0" hangingPunct="0">
              <a:buFontTx/>
              <a:buAutoNum type="arabicParenR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Торжественные линейки в школах. </a:t>
            </a: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Парад первоклассников.  </a:t>
            </a: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2"/>
              </a:rPr>
              <a:t>http://sktv.tv/calendar/2017/09/05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2) Открытие выставки в районном краеведческом музее, </a:t>
            </a: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посвященной 1000-летию ЗАГС и свадебным традициям</a:t>
            </a: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3"/>
              </a:rPr>
              <a:t>http://sktv.tv/calendar/2017/09/07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3) Военно-патриотическая игра «Родина-мать зовет!». </a:t>
            </a: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День пенсионной грамотности в ПФР п. Увельского для школьников. </a:t>
            </a:r>
          </a:p>
          <a:p>
            <a:pPr marL="342900" indent="-342900" eaLnBrk="0" hangingPunct="0"/>
            <a:r>
              <a:rPr lang="ru-RU" sz="1600" b="1">
                <a:latin typeface="Times New Roman" pitchFamily="18" charset="0"/>
                <a:cs typeface="Times New Roman" pitchFamily="18" charset="0"/>
                <a:hlinkClick r:id="rId4"/>
              </a:rPr>
              <a:t>http://sktv.tv/calendar/2017/09/19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1692275" y="2636838"/>
            <a:ext cx="69834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468313" y="260350"/>
            <a:ext cx="820737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Главной целью деятельности рабочей группы  стало решение насущных проблем увельчан в рамках реализации наказов населения, принятых во время сходов, а также поступивших от граждан на личном приеме либо в письменной форме. Основное внимание члены рабочей группы старались уделять тем группам населения, которые нуждаются в особой поддержке и помощи – опекаемым и многодетным семьям, неполным семья, семьям с детьми-инвалидами, пожилым людям. Также был разработан и утвержден План мероприятий. </a:t>
            </a:r>
          </a:p>
          <a:p>
            <a:r>
              <a:rPr lang="ru-RU"/>
              <a:t/>
            </a:r>
            <a:br>
              <a:rPr lang="ru-RU"/>
            </a:br>
            <a:endParaRPr lang="ru-RU"/>
          </a:p>
        </p:txBody>
      </p:sp>
      <p:pic>
        <p:nvPicPr>
          <p:cNvPr id="13315" name="Рисунок 5" descr="Конкурс 1.jpg"/>
          <p:cNvPicPr>
            <a:picLocks noChangeAspect="1"/>
          </p:cNvPicPr>
          <p:nvPr/>
        </p:nvPicPr>
        <p:blipFill>
          <a:blip r:embed="rId2" cstate="print"/>
          <a:srcRect b="11340"/>
          <a:stretch>
            <a:fillRect/>
          </a:stretch>
        </p:blipFill>
        <p:spPr bwMode="auto">
          <a:xfrm>
            <a:off x="323850" y="2305050"/>
            <a:ext cx="8609013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235825" y="4724400"/>
            <a:ext cx="1081088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5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Выполнено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 descr="Конкурс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950"/>
            <a:ext cx="9144000" cy="66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7164388" y="4221163"/>
            <a:ext cx="1079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Выполнено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7164388" y="1700213"/>
            <a:ext cx="10795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Выполнено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 descr="Конкурс 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7019925" y="1052513"/>
            <a:ext cx="10810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Выполнено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7019925" y="4581525"/>
            <a:ext cx="1081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Выполнено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019925" y="3933825"/>
            <a:ext cx="1081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Выполнено</a:t>
            </a: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7019925" y="1916113"/>
            <a:ext cx="10810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Выполнено</a:t>
            </a:r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7019925" y="3284538"/>
            <a:ext cx="10810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Выполнено</a:t>
            </a: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7019925" y="2565400"/>
            <a:ext cx="1081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Выполнено</a:t>
            </a:r>
          </a:p>
        </p:txBody>
      </p:sp>
      <p:sp>
        <p:nvSpPr>
          <p:cNvPr id="15369" name="TextBox 8"/>
          <p:cNvSpPr txBox="1">
            <a:spLocks noChangeArrowheads="1"/>
          </p:cNvSpPr>
          <p:nvPr/>
        </p:nvSpPr>
        <p:spPr bwMode="auto">
          <a:xfrm>
            <a:off x="7019925" y="5300663"/>
            <a:ext cx="10810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Выполнено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 descr="Конкурс 4.jpg"/>
          <p:cNvPicPr>
            <a:picLocks noChangeAspect="1"/>
          </p:cNvPicPr>
          <p:nvPr/>
        </p:nvPicPr>
        <p:blipFill>
          <a:blip r:embed="rId2" cstate="print"/>
          <a:srcRect l="5858" t="11220" r="5434" b="14452"/>
          <a:stretch>
            <a:fillRect/>
          </a:stretch>
        </p:blipFill>
        <p:spPr bwMode="auto">
          <a:xfrm>
            <a:off x="1042988" y="0"/>
            <a:ext cx="7632700" cy="46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4" descr="Конкурс 5.jpg"/>
          <p:cNvPicPr>
            <a:picLocks noChangeAspect="1"/>
          </p:cNvPicPr>
          <p:nvPr/>
        </p:nvPicPr>
        <p:blipFill>
          <a:blip r:embed="rId3" cstate="print"/>
          <a:srcRect l="5006" t="10956" r="6534" b="57204"/>
          <a:stretch>
            <a:fillRect/>
          </a:stretch>
        </p:blipFill>
        <p:spPr bwMode="auto">
          <a:xfrm>
            <a:off x="1042988" y="4581525"/>
            <a:ext cx="76327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7308850" y="3860800"/>
            <a:ext cx="10795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Выполнено</a:t>
            </a: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7235825" y="5300663"/>
            <a:ext cx="10810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Выполнено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24525" y="5157788"/>
            <a:ext cx="1295400" cy="1428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95963" y="5084763"/>
            <a:ext cx="115252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Новоселова Н.П.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51500" y="5805488"/>
            <a:ext cx="1368425" cy="1444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социальной защиты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503238" y="0"/>
            <a:ext cx="8640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Исполнение наказов жителей при участии «Семейного сельсовета»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611188" y="476250"/>
            <a:ext cx="83534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На этих слайдах можно увидеть примеры выполнения просьб жителей в рамках деятельности рабочей группы и выполнения конкурсного задания «Семейный сельсовет».</a:t>
            </a: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2" descr="D:\Мои документы2\Фото\Благоустройство 2017 Увелськое СП\IMG_0107.JPG"/>
          <p:cNvPicPr>
            <a:picLocks noChangeAspect="1" noChangeArrowheads="1"/>
          </p:cNvPicPr>
          <p:nvPr/>
        </p:nvPicPr>
        <p:blipFill>
          <a:blip r:embed="rId2" cstate="print"/>
          <a:srcRect b="3294"/>
          <a:stretch>
            <a:fillRect/>
          </a:stretch>
        </p:blipFill>
        <p:spPr bwMode="auto">
          <a:xfrm>
            <a:off x="107950" y="1125538"/>
            <a:ext cx="8891588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107950" y="1196975"/>
            <a:ext cx="8712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>
                <a:latin typeface="Times New Roman" pitchFamily="18" charset="0"/>
                <a:cs typeface="Times New Roman" pitchFamily="18" charset="0"/>
              </a:rPr>
              <a:t>По наказам жителей в поселке Увельском проводился ремонт улично-дорожной сети. В план ремонта вошли 16 внутрипоселковыех дорог районного центра, которые нуждались в срочном ремонте. В основном, это ямочный ремонт асфальтового покрытия, а на некоторых участках дорог уложено новое асфальтовое полотно, в частности, на участке дороги по ул. Советской – от светофора до пересечения с ул. 60 лет Октября и далее с  выходом на ул. Октябрьскую. </a:t>
            </a:r>
          </a:p>
          <a:p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503238" y="404813"/>
            <a:ext cx="8640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Исполнение наказов жителей при участии «Семейного сельсовета»</a:t>
            </a:r>
          </a:p>
        </p:txBody>
      </p:sp>
      <p:pic>
        <p:nvPicPr>
          <p:cNvPr id="18435" name="Picture 2" descr="D:\Мои документы2\Фото\Благоустройство 2017 Увелськое СП\вода в Денисово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5238"/>
            <a:ext cx="9144000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0" y="1268413"/>
            <a:ext cx="845978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eaLnBrk="0" hangingPunct="0"/>
            <a:r>
              <a:rPr lang="ru-RU" sz="1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этом году выполнен наказ об обеспечении водой жителей Денисово. </a:t>
            </a:r>
          </a:p>
          <a:p>
            <a:pPr indent="449263" algn="just" eaLnBrk="0" hangingPunct="0"/>
            <a:r>
              <a:rPr lang="ru-RU" sz="1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улицам этого квартала п. Увельского проложено 7,5 км сетей водоснабжения. </a:t>
            </a:r>
          </a:p>
          <a:p>
            <a:pPr indent="449263" algn="just" eaLnBrk="0" hangingPunct="0"/>
            <a:endParaRPr lang="ru-RU" sz="14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486</TotalTime>
  <Words>2240</Words>
  <Application>Microsoft Office PowerPoint</Application>
  <PresentationFormat>Экран (4:3)</PresentationFormat>
  <Paragraphs>210</Paragraphs>
  <Slides>33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Franklin Gothic Medium</vt:lpstr>
      <vt:lpstr>Franklin Gothic Book</vt:lpstr>
      <vt:lpstr>Wingdings 2</vt:lpstr>
      <vt:lpstr>Calibri</vt:lpstr>
      <vt:lpstr>Times New Roman</vt:lpstr>
      <vt:lpstr>Трек</vt:lpstr>
      <vt:lpstr>CorelDRAW X4 Graphic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100</cp:revision>
  <dcterms:created xsi:type="dcterms:W3CDTF">2017-08-23T07:06:40Z</dcterms:created>
  <dcterms:modified xsi:type="dcterms:W3CDTF">2017-10-16T06:13:10Z</dcterms:modified>
</cp:coreProperties>
</file>